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7"/>
  </p:notesMasterIdLst>
  <p:handoutMasterIdLst>
    <p:handoutMasterId r:id="rId18"/>
  </p:handoutMasterIdLst>
  <p:sldIdLst>
    <p:sldId id="338" r:id="rId2"/>
    <p:sldId id="330" r:id="rId3"/>
    <p:sldId id="326" r:id="rId4"/>
    <p:sldId id="328" r:id="rId5"/>
    <p:sldId id="337" r:id="rId6"/>
    <p:sldId id="289" r:id="rId7"/>
    <p:sldId id="290" r:id="rId8"/>
    <p:sldId id="325" r:id="rId9"/>
    <p:sldId id="335" r:id="rId10"/>
    <p:sldId id="296" r:id="rId11"/>
    <p:sldId id="333" r:id="rId12"/>
    <p:sldId id="299" r:id="rId13"/>
    <p:sldId id="332" r:id="rId14"/>
    <p:sldId id="334" r:id="rId15"/>
    <p:sldId id="336" r:id="rId16"/>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99"/>
    <a:srgbClr val="CCFFFF"/>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7273" autoAdjust="0"/>
  </p:normalViewPr>
  <p:slideViewPr>
    <p:cSldViewPr>
      <p:cViewPr>
        <p:scale>
          <a:sx n="50" d="100"/>
          <a:sy n="50" d="100"/>
        </p:scale>
        <p:origin x="-190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550" y="-84"/>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defTabSz="930275" eaLnBrk="0" hangingPunct="0">
              <a:defRPr sz="1200">
                <a:latin typeface="Times New Roman" pitchFamily="18" charset="0"/>
              </a:defRPr>
            </a:lvl1pPr>
          </a:lstStyle>
          <a:p>
            <a:pPr>
              <a:defRPr/>
            </a:pPr>
            <a:endParaRPr lang="en-US" dirty="0"/>
          </a:p>
        </p:txBody>
      </p:sp>
      <p:sp>
        <p:nvSpPr>
          <p:cNvPr id="70659"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algn="r" defTabSz="930275" eaLnBrk="0" hangingPunct="0">
              <a:defRPr sz="1200">
                <a:latin typeface="Times New Roman" pitchFamily="18" charset="0"/>
              </a:defRPr>
            </a:lvl1pPr>
          </a:lstStyle>
          <a:p>
            <a:pPr>
              <a:defRPr/>
            </a:pPr>
            <a:endParaRPr lang="en-US" dirty="0"/>
          </a:p>
        </p:txBody>
      </p:sp>
      <p:sp>
        <p:nvSpPr>
          <p:cNvPr id="70660"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dirty="0"/>
          </a:p>
        </p:txBody>
      </p:sp>
      <p:sp>
        <p:nvSpPr>
          <p:cNvPr id="70661"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algn="r" defTabSz="930275">
              <a:defRPr sz="1200">
                <a:latin typeface="Times New Roman" pitchFamily="18" charset="0"/>
              </a:defRPr>
            </a:lvl1pPr>
          </a:lstStyle>
          <a:p>
            <a:fld id="{0358FD46-6895-4168-9D3A-89ECBEF24956}" type="slidenum">
              <a:rPr lang="en-US" altLang="en-US"/>
              <a:pPr/>
              <a:t>‹#›</a:t>
            </a:fld>
            <a:endParaRPr lang="en-US" altLang="en-US" dirty="0"/>
          </a:p>
        </p:txBody>
      </p:sp>
    </p:spTree>
    <p:extLst>
      <p:ext uri="{BB962C8B-B14F-4D97-AF65-F5344CB8AC3E}">
        <p14:creationId xmlns:p14="http://schemas.microsoft.com/office/powerpoint/2010/main" val="283924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defTabSz="930275" eaLnBrk="0" hangingPunct="0">
              <a:defRPr sz="1200">
                <a:latin typeface="Times New Roman" pitchFamily="18" charset="0"/>
              </a:defRPr>
            </a:lvl1pPr>
          </a:lstStyle>
          <a:p>
            <a:pPr>
              <a:defRPr/>
            </a:pPr>
            <a:endParaRPr lang="en-US" dirty="0"/>
          </a:p>
        </p:txBody>
      </p:sp>
      <p:sp>
        <p:nvSpPr>
          <p:cNvPr id="563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algn="r" defTabSz="930275" eaLnBrk="0" hangingPunct="0">
              <a:defRPr sz="1200">
                <a:latin typeface="Times New Roman" pitchFamily="18"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933450" y="4408488"/>
            <a:ext cx="5130800" cy="4179887"/>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6326"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dirty="0"/>
          </a:p>
        </p:txBody>
      </p:sp>
      <p:sp>
        <p:nvSpPr>
          <p:cNvPr id="56327"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algn="r" defTabSz="930275">
              <a:defRPr sz="1200">
                <a:latin typeface="Times New Roman" pitchFamily="18" charset="0"/>
              </a:defRPr>
            </a:lvl1pPr>
          </a:lstStyle>
          <a:p>
            <a:fld id="{7E94758A-0B5A-4068-821F-002588F820D9}" type="slidenum">
              <a:rPr lang="en-US" altLang="en-US"/>
              <a:pPr/>
              <a:t>‹#›</a:t>
            </a:fld>
            <a:endParaRPr lang="en-US" altLang="en-US" dirty="0"/>
          </a:p>
        </p:txBody>
      </p:sp>
    </p:spTree>
    <p:extLst>
      <p:ext uri="{BB962C8B-B14F-4D97-AF65-F5344CB8AC3E}">
        <p14:creationId xmlns:p14="http://schemas.microsoft.com/office/powerpoint/2010/main" val="1055429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4" tIns="46512" rIns="93024" bIns="46512" anchor="b"/>
          <a:lstStyle>
            <a:lvl1pPr defTabSz="930275">
              <a:spcBef>
                <a:spcPct val="30000"/>
              </a:spcBef>
              <a:defRPr sz="1200">
                <a:solidFill>
                  <a:schemeClr val="tx1"/>
                </a:solidFill>
                <a:latin typeface="Times New Roman" pitchFamily="18" charset="0"/>
              </a:defRPr>
            </a:lvl1pPr>
            <a:lvl2pPr marL="742950" indent="-285750" defTabSz="930275">
              <a:spcBef>
                <a:spcPct val="30000"/>
              </a:spcBef>
              <a:defRPr sz="1200">
                <a:solidFill>
                  <a:schemeClr val="tx1"/>
                </a:solidFill>
                <a:latin typeface="Times New Roman" pitchFamily="18" charset="0"/>
              </a:defRPr>
            </a:lvl2pPr>
            <a:lvl3pPr marL="1143000" indent="-228600" defTabSz="930275">
              <a:spcBef>
                <a:spcPct val="30000"/>
              </a:spcBef>
              <a:defRPr sz="1200">
                <a:solidFill>
                  <a:schemeClr val="tx1"/>
                </a:solidFill>
                <a:latin typeface="Times New Roman" pitchFamily="18" charset="0"/>
              </a:defRPr>
            </a:lvl3pPr>
            <a:lvl4pPr marL="1600200" indent="-228600" defTabSz="930275">
              <a:spcBef>
                <a:spcPct val="30000"/>
              </a:spcBef>
              <a:defRPr sz="1200">
                <a:solidFill>
                  <a:schemeClr val="tx1"/>
                </a:solidFill>
                <a:latin typeface="Times New Roman" pitchFamily="18" charset="0"/>
              </a:defRPr>
            </a:lvl4pPr>
            <a:lvl5pPr marL="2057400" indent="-228600" defTabSz="930275">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fld id="{CC1DB956-F65E-4715-B40D-B72C3894C013}" type="slidenum">
              <a:rPr lang="en-US" altLang="en-US"/>
              <a:pPr algn="r">
                <a:spcBef>
                  <a:spcPct val="0"/>
                </a:spcBef>
              </a:pPr>
              <a:t>6</a:t>
            </a:fld>
            <a:endParaRPr lang="en-US" alt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first income tax was enacted almost 150 years ago.  It was not until a constitutional amendment was enacted in 1913 that the individual income tax became a reality.  Much of the Internal Revenue Code has its legal foundation in the 16</a:t>
            </a:r>
            <a:r>
              <a:rPr lang="en-US" altLang="en-US" baseline="30000" dirty="0" smtClean="0"/>
              <a:t>th</a:t>
            </a:r>
            <a:r>
              <a:rPr lang="en-US" altLang="en-US" dirty="0" smtClean="0"/>
              <a:t> Amendment.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4" tIns="46512" rIns="93024" bIns="46512" anchor="b"/>
          <a:lstStyle>
            <a:lvl1pPr defTabSz="930275">
              <a:spcBef>
                <a:spcPct val="30000"/>
              </a:spcBef>
              <a:defRPr sz="1200">
                <a:solidFill>
                  <a:schemeClr val="tx1"/>
                </a:solidFill>
                <a:latin typeface="Times New Roman" pitchFamily="18" charset="0"/>
              </a:defRPr>
            </a:lvl1pPr>
            <a:lvl2pPr marL="742950" indent="-285750" defTabSz="930275">
              <a:spcBef>
                <a:spcPct val="30000"/>
              </a:spcBef>
              <a:defRPr sz="1200">
                <a:solidFill>
                  <a:schemeClr val="tx1"/>
                </a:solidFill>
                <a:latin typeface="Times New Roman" pitchFamily="18" charset="0"/>
              </a:defRPr>
            </a:lvl2pPr>
            <a:lvl3pPr marL="1143000" indent="-228600" defTabSz="930275">
              <a:spcBef>
                <a:spcPct val="30000"/>
              </a:spcBef>
              <a:defRPr sz="1200">
                <a:solidFill>
                  <a:schemeClr val="tx1"/>
                </a:solidFill>
                <a:latin typeface="Times New Roman" pitchFamily="18" charset="0"/>
              </a:defRPr>
            </a:lvl3pPr>
            <a:lvl4pPr marL="1600200" indent="-228600" defTabSz="930275">
              <a:spcBef>
                <a:spcPct val="30000"/>
              </a:spcBef>
              <a:defRPr sz="1200">
                <a:solidFill>
                  <a:schemeClr val="tx1"/>
                </a:solidFill>
                <a:latin typeface="Times New Roman" pitchFamily="18" charset="0"/>
              </a:defRPr>
            </a:lvl4pPr>
            <a:lvl5pPr marL="2057400" indent="-228600" defTabSz="930275">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fld id="{9485E6D6-F436-4504-B389-84F7DC1635D6}" type="slidenum">
              <a:rPr lang="en-US" altLang="en-US"/>
              <a:pPr algn="r">
                <a:spcBef>
                  <a:spcPct val="0"/>
                </a:spcBef>
              </a:pPr>
              <a:t>7</a:t>
            </a:fld>
            <a:endParaRPr lang="en-US"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Electronic filing has now grown to about 83% of all tax returns.</a:t>
            </a:r>
          </a:p>
          <a:p>
            <a:r>
              <a:rPr lang="en-US" altLang="en-US" dirty="0" smtClean="0"/>
              <a:t>Tax collections from individuals make up the largest part of total tax collections.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4" tIns="46512" rIns="93024" bIns="46512" anchor="b"/>
          <a:lstStyle>
            <a:lvl1pPr defTabSz="930275">
              <a:spcBef>
                <a:spcPct val="30000"/>
              </a:spcBef>
              <a:defRPr sz="1200">
                <a:solidFill>
                  <a:schemeClr val="tx1"/>
                </a:solidFill>
                <a:latin typeface="Times New Roman" pitchFamily="18" charset="0"/>
              </a:defRPr>
            </a:lvl1pPr>
            <a:lvl2pPr marL="742950" indent="-285750" defTabSz="930275">
              <a:spcBef>
                <a:spcPct val="30000"/>
              </a:spcBef>
              <a:defRPr sz="1200">
                <a:solidFill>
                  <a:schemeClr val="tx1"/>
                </a:solidFill>
                <a:latin typeface="Times New Roman" pitchFamily="18" charset="0"/>
              </a:defRPr>
            </a:lvl2pPr>
            <a:lvl3pPr marL="1143000" indent="-228600" defTabSz="930275">
              <a:spcBef>
                <a:spcPct val="30000"/>
              </a:spcBef>
              <a:defRPr sz="1200">
                <a:solidFill>
                  <a:schemeClr val="tx1"/>
                </a:solidFill>
                <a:latin typeface="Times New Roman" pitchFamily="18" charset="0"/>
              </a:defRPr>
            </a:lvl3pPr>
            <a:lvl4pPr marL="1600200" indent="-228600" defTabSz="930275">
              <a:spcBef>
                <a:spcPct val="30000"/>
              </a:spcBef>
              <a:defRPr sz="1200">
                <a:solidFill>
                  <a:schemeClr val="tx1"/>
                </a:solidFill>
                <a:latin typeface="Times New Roman" pitchFamily="18" charset="0"/>
              </a:defRPr>
            </a:lvl4pPr>
            <a:lvl5pPr marL="2057400" indent="-228600" defTabSz="930275">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fld id="{354C1938-F89A-4A3E-9C2B-061333E68113}" type="slidenum">
              <a:rPr lang="en-US" altLang="en-US"/>
              <a:pPr algn="r">
                <a:spcBef>
                  <a:spcPct val="0"/>
                </a:spcBef>
              </a:pPr>
              <a:t>10</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the basic income tax formula.  All individual income tax returns are based on this formula.  As the complexity of the tax situation of an individual increases, this formula becomes more complicated, but the basic structure remains the same.  We will show you a more complex formula in chapter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4" tIns="46512" rIns="93024" bIns="46512" anchor="b"/>
          <a:lstStyle>
            <a:lvl1pPr defTabSz="930275">
              <a:spcBef>
                <a:spcPct val="30000"/>
              </a:spcBef>
              <a:defRPr sz="1200">
                <a:solidFill>
                  <a:schemeClr val="tx1"/>
                </a:solidFill>
                <a:latin typeface="Times New Roman" pitchFamily="18" charset="0"/>
              </a:defRPr>
            </a:lvl1pPr>
            <a:lvl2pPr marL="742950" indent="-285750" defTabSz="930275">
              <a:spcBef>
                <a:spcPct val="30000"/>
              </a:spcBef>
              <a:defRPr sz="1200">
                <a:solidFill>
                  <a:schemeClr val="tx1"/>
                </a:solidFill>
                <a:latin typeface="Times New Roman" pitchFamily="18" charset="0"/>
              </a:defRPr>
            </a:lvl2pPr>
            <a:lvl3pPr marL="1143000" indent="-228600" defTabSz="930275">
              <a:spcBef>
                <a:spcPct val="30000"/>
              </a:spcBef>
              <a:defRPr sz="1200">
                <a:solidFill>
                  <a:schemeClr val="tx1"/>
                </a:solidFill>
                <a:latin typeface="Times New Roman" pitchFamily="18" charset="0"/>
              </a:defRPr>
            </a:lvl3pPr>
            <a:lvl4pPr marL="1600200" indent="-228600" defTabSz="930275">
              <a:spcBef>
                <a:spcPct val="30000"/>
              </a:spcBef>
              <a:defRPr sz="1200">
                <a:solidFill>
                  <a:schemeClr val="tx1"/>
                </a:solidFill>
                <a:latin typeface="Times New Roman" pitchFamily="18" charset="0"/>
              </a:defRPr>
            </a:lvl4pPr>
            <a:lvl5pPr marL="2057400" indent="-228600" defTabSz="930275">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fld id="{78F010CC-5C12-45D5-8782-2675FFD9CC17}" type="slidenum">
              <a:rPr lang="en-US" altLang="en-US"/>
              <a:pPr algn="r">
                <a:spcBef>
                  <a:spcPct val="0"/>
                </a:spcBef>
              </a:pPr>
              <a:t>12</a:t>
            </a:fld>
            <a:endParaRPr lang="en-US" alt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are three tax forms on which a taxpayer can report their income and deductions to the Internal Revenue Service.  The most complex is a Form 1040, the least complex is a 1040EZ, and a 1040A is in the middle.  All taxpayers can file a Form 1040.  However, some taxpayers may be able to file using a simpler form.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 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p:cNvSpPr>
            <a:spLocks noChangeArrowheads="1"/>
          </p:cNvSpPr>
          <p:nvPr/>
        </p:nvSpPr>
        <p:spPr bwMode="auto">
          <a:xfrm>
            <a:off x="5181600" y="511175"/>
            <a:ext cx="3581400" cy="990600"/>
          </a:xfrm>
          <a:prstGeom prst="flowChartAlternateProcess">
            <a:avLst/>
          </a:prstGeom>
          <a:solidFill>
            <a:srgbClr val="B5CA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p>
        </p:txBody>
      </p:sp>
      <p:sp>
        <p:nvSpPr>
          <p:cNvPr id="217091" name="Rectangle 3"/>
          <p:cNvSpPr>
            <a:spLocks noGrp="1" noChangeArrowheads="1"/>
          </p:cNvSpPr>
          <p:nvPr>
            <p:ph type="subTitle" idx="1"/>
          </p:nvPr>
        </p:nvSpPr>
        <p:spPr>
          <a:xfrm>
            <a:off x="5181600" y="2362200"/>
            <a:ext cx="3657600" cy="3276600"/>
          </a:xfrm>
        </p:spPr>
        <p:txBody>
          <a:bodyPr/>
          <a:lstStyle>
            <a:lvl1pPr marL="0" indent="0" algn="ctr">
              <a:buFontTx/>
              <a:buNone/>
              <a:defRPr>
                <a:solidFill>
                  <a:schemeClr val="bg1"/>
                </a:solidFill>
              </a:defRPr>
            </a:lvl1pPr>
          </a:lstStyle>
          <a:p>
            <a:r>
              <a:rPr lang="en-US"/>
              <a:t>Chapter Title</a:t>
            </a:r>
          </a:p>
        </p:txBody>
      </p:sp>
      <p:sp>
        <p:nvSpPr>
          <p:cNvPr id="217093" name="Rectangle 5"/>
          <p:cNvSpPr>
            <a:spLocks noGrp="1" noChangeArrowheads="1"/>
          </p:cNvSpPr>
          <p:nvPr>
            <p:ph type="ctrTitle"/>
          </p:nvPr>
        </p:nvSpPr>
        <p:spPr>
          <a:xfrm>
            <a:off x="5181600" y="457200"/>
            <a:ext cx="3581400" cy="1066800"/>
          </a:xfrm>
          <a:effectLst/>
        </p:spPr>
        <p:txBody>
          <a:bodyPr/>
          <a:lstStyle>
            <a:lvl1pPr>
              <a:defRPr/>
            </a:lvl1pPr>
          </a:lstStyle>
          <a:p>
            <a:r>
              <a:rPr lang="en-US"/>
              <a:t>Chapter ##</a:t>
            </a:r>
          </a:p>
        </p:txBody>
      </p:sp>
      <p:pic>
        <p:nvPicPr>
          <p:cNvPr id="686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358" y="485900"/>
            <a:ext cx="4487968"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2"/>
          <p:cNvSpPr>
            <a:spLocks noChangeArrowheads="1"/>
          </p:cNvSpPr>
          <p:nvPr userDrawn="1"/>
        </p:nvSpPr>
        <p:spPr bwMode="auto">
          <a:xfrm>
            <a:off x="528358" y="6535579"/>
            <a:ext cx="82346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b="0" dirty="0">
                <a:solidFill>
                  <a:schemeClr val="accent3"/>
                </a:solidFill>
                <a:latin typeface="Times New Roman" pitchFamily="18" charset="0"/>
                <a:cs typeface="Times New Roman" pitchFamily="18" charset="0"/>
              </a:rPr>
              <a:t>Copyright © </a:t>
            </a:r>
            <a:r>
              <a:rPr lang="en-US" altLang="en-US" sz="1000" b="0" dirty="0" smtClean="0">
                <a:solidFill>
                  <a:schemeClr val="accent3"/>
                </a:solidFill>
                <a:latin typeface="Times New Roman" pitchFamily="18" charset="0"/>
                <a:cs typeface="Times New Roman" pitchFamily="18" charset="0"/>
              </a:rPr>
              <a:t>2014 </a:t>
            </a:r>
            <a:r>
              <a:rPr lang="en-US" altLang="en-US" sz="1000" b="0" dirty="0">
                <a:solidFill>
                  <a:schemeClr val="accent3"/>
                </a:solidFill>
                <a:latin typeface="Times New Roman" pitchFamily="18" charset="0"/>
                <a:cs typeface="Times New Roman" pitchFamily="18" charset="0"/>
              </a:rPr>
              <a:t>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31783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90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0"/>
            <a:ext cx="20764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0"/>
            <a:ext cx="60769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596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474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862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143000"/>
            <a:ext cx="38481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143000"/>
            <a:ext cx="38481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84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405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32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8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760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005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lide mas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1143000" y="1143000"/>
            <a:ext cx="7848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title"/>
          </p:nvPr>
        </p:nvSpPr>
        <p:spPr bwMode="auto">
          <a:xfrm>
            <a:off x="762000" y="0"/>
            <a:ext cx="8305800" cy="914400"/>
          </a:xfrm>
          <a:prstGeom prst="rect">
            <a:avLst/>
          </a:prstGeom>
          <a:noFill/>
          <a:ln>
            <a:noFill/>
          </a:ln>
          <a:effectLst>
            <a:outerShdw dist="53882" dir="81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 name="Slide Number Placeholder 3"/>
          <p:cNvSpPr txBox="1">
            <a:spLocks noGrp="1"/>
          </p:cNvSpPr>
          <p:nvPr userDrawn="1"/>
        </p:nvSpPr>
        <p:spPr bwMode="auto">
          <a:xfrm>
            <a:off x="8320088" y="6477000"/>
            <a:ext cx="8239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000" b="0" dirty="0">
                <a:solidFill>
                  <a:srgbClr val="000034"/>
                </a:solidFill>
                <a:latin typeface="Times New Roman" panose="02020603050405020304" pitchFamily="18" charset="0"/>
                <a:cs typeface="Times New Roman" panose="02020603050405020304" pitchFamily="18" charset="0"/>
              </a:rPr>
              <a:t>1-</a:t>
            </a:r>
            <a:fld id="{1722ED30-C069-44F3-93CA-FB255072E055}" type="slidenum">
              <a:rPr lang="en-US" altLang="en-US" sz="1000" b="0">
                <a:solidFill>
                  <a:srgbClr val="000034"/>
                </a:solidFill>
                <a:latin typeface="Times New Roman" panose="02020603050405020304" pitchFamily="18" charset="0"/>
                <a:cs typeface="Times New Roman" panose="02020603050405020304" pitchFamily="18" charset="0"/>
              </a:rPr>
              <a:pPr algn="r" eaLnBrk="1" hangingPunct="1"/>
              <a:t>‹#›</a:t>
            </a:fld>
            <a:endParaRPr lang="en-US" altLang="en-US" sz="1000" b="0" dirty="0">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hyperlink" Target="https://www.youtube.com/watch?v=9I502zLYZX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s://www.youtube.com/watch?v=21PuqepQ5H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8077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355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altLang="en-US" sz="3200" dirty="0" smtClean="0"/>
              <a:t>The Income Tax Formula</a:t>
            </a:r>
          </a:p>
        </p:txBody>
      </p:sp>
      <p:sp>
        <p:nvSpPr>
          <p:cNvPr id="20483" name="Rectangle 3"/>
          <p:cNvSpPr>
            <a:spLocks noGrp="1" noChangeArrowheads="1"/>
          </p:cNvSpPr>
          <p:nvPr>
            <p:ph type="body" idx="4294967295"/>
          </p:nvPr>
        </p:nvSpPr>
        <p:spPr/>
        <p:txBody>
          <a:bodyPr/>
          <a:lstStyle/>
          <a:p>
            <a:pPr eaLnBrk="1" hangingPunct="1">
              <a:lnSpc>
                <a:spcPct val="90000"/>
              </a:lnSpc>
              <a:buFontTx/>
              <a:buNone/>
            </a:pPr>
            <a:r>
              <a:rPr lang="en-US" altLang="en-US" sz="2400" dirty="0" smtClean="0"/>
              <a:t>	Income </a:t>
            </a:r>
          </a:p>
          <a:p>
            <a:pPr eaLnBrk="1" hangingPunct="1">
              <a:lnSpc>
                <a:spcPct val="90000"/>
              </a:lnSpc>
              <a:buFontTx/>
              <a:buNone/>
            </a:pPr>
            <a:r>
              <a:rPr lang="en-US" altLang="en-US" sz="2400" dirty="0" smtClean="0"/>
              <a:t>	− Permitted Deductions from Income </a:t>
            </a:r>
          </a:p>
          <a:p>
            <a:pPr eaLnBrk="1" hangingPunct="1">
              <a:lnSpc>
                <a:spcPct val="90000"/>
              </a:lnSpc>
              <a:buFontTx/>
              <a:buNone/>
            </a:pPr>
            <a:r>
              <a:rPr lang="en-US" altLang="en-US" sz="2400" dirty="0" smtClean="0"/>
              <a:t>	--------------------------------  </a:t>
            </a:r>
          </a:p>
          <a:p>
            <a:pPr eaLnBrk="1" hangingPunct="1">
              <a:lnSpc>
                <a:spcPct val="90000"/>
              </a:lnSpc>
              <a:buFontTx/>
              <a:buNone/>
            </a:pPr>
            <a:r>
              <a:rPr lang="en-US" altLang="en-US" sz="2400" dirty="0" smtClean="0"/>
              <a:t>	= Taxable Income </a:t>
            </a:r>
          </a:p>
          <a:p>
            <a:pPr eaLnBrk="1" hangingPunct="1">
              <a:lnSpc>
                <a:spcPct val="90000"/>
              </a:lnSpc>
              <a:buFontTx/>
              <a:buNone/>
            </a:pPr>
            <a:r>
              <a:rPr lang="en-US" altLang="en-US" sz="2400" dirty="0" smtClean="0"/>
              <a:t>	× Appropriate Tax Rates</a:t>
            </a:r>
          </a:p>
          <a:p>
            <a:pPr eaLnBrk="1" hangingPunct="1">
              <a:lnSpc>
                <a:spcPct val="90000"/>
              </a:lnSpc>
              <a:buFontTx/>
              <a:buNone/>
            </a:pPr>
            <a:r>
              <a:rPr lang="en-US" altLang="en-US" sz="2400" dirty="0" smtClean="0"/>
              <a:t>	--------------------------------</a:t>
            </a:r>
          </a:p>
          <a:p>
            <a:pPr eaLnBrk="1" hangingPunct="1">
              <a:lnSpc>
                <a:spcPct val="90000"/>
              </a:lnSpc>
              <a:buFontTx/>
              <a:buNone/>
            </a:pPr>
            <a:r>
              <a:rPr lang="en-US" altLang="en-US" sz="2400" dirty="0" smtClean="0"/>
              <a:t>	= Tax Liability</a:t>
            </a:r>
          </a:p>
          <a:p>
            <a:pPr eaLnBrk="1" hangingPunct="1">
              <a:lnSpc>
                <a:spcPct val="90000"/>
              </a:lnSpc>
              <a:buFontTx/>
              <a:buNone/>
            </a:pPr>
            <a:r>
              <a:rPr lang="en-US" altLang="en-US" sz="2400" dirty="0" smtClean="0"/>
              <a:t>	− Tax Payments and Tax Credits</a:t>
            </a:r>
          </a:p>
          <a:p>
            <a:pPr eaLnBrk="1" hangingPunct="1">
              <a:lnSpc>
                <a:spcPct val="90000"/>
              </a:lnSpc>
              <a:buFontTx/>
              <a:buNone/>
            </a:pPr>
            <a:r>
              <a:rPr lang="en-US" altLang="en-US" sz="2400" dirty="0" smtClean="0"/>
              <a:t>	---------------------------------</a:t>
            </a:r>
          </a:p>
          <a:p>
            <a:pPr eaLnBrk="1" hangingPunct="1">
              <a:lnSpc>
                <a:spcPct val="90000"/>
              </a:lnSpc>
              <a:buFontTx/>
              <a:buNone/>
            </a:pPr>
            <a:r>
              <a:rPr lang="en-US" altLang="en-US" sz="2400" dirty="0" smtClean="0"/>
              <a:t>	= Tax Refund or Tax Due with Return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1"/>
            <a:ext cx="8487337" cy="618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241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altLang="en-US" sz="6000" dirty="0" smtClean="0"/>
              <a:t>Taxation</a:t>
            </a:r>
          </a:p>
        </p:txBody>
      </p:sp>
      <p:sp>
        <p:nvSpPr>
          <p:cNvPr id="24579" name="Rectangle 3"/>
          <p:cNvSpPr>
            <a:spLocks noGrp="1" noChangeArrowheads="1"/>
          </p:cNvSpPr>
          <p:nvPr>
            <p:ph type="body" idx="4294967295"/>
          </p:nvPr>
        </p:nvSpPr>
        <p:spPr>
          <a:xfrm>
            <a:off x="1219200" y="1295400"/>
            <a:ext cx="7772400" cy="4648200"/>
          </a:xfrm>
        </p:spPr>
        <p:txBody>
          <a:bodyPr/>
          <a:lstStyle/>
          <a:p>
            <a:pPr eaLnBrk="1" hangingPunct="1"/>
            <a:r>
              <a:rPr lang="en-US" altLang="en-US" dirty="0" smtClean="0"/>
              <a:t>Taxpayers annually file a tax return using </a:t>
            </a:r>
          </a:p>
          <a:p>
            <a:pPr lvl="1" eaLnBrk="1" hangingPunct="1"/>
            <a:r>
              <a:rPr lang="en-US" altLang="en-US" dirty="0" smtClean="0"/>
              <a:t>Form 1040</a:t>
            </a:r>
          </a:p>
          <a:p>
            <a:pPr lvl="1" eaLnBrk="1" hangingPunct="1"/>
            <a:r>
              <a:rPr lang="en-US" altLang="en-US" dirty="0" smtClean="0"/>
              <a:t>Form 1040A</a:t>
            </a:r>
          </a:p>
          <a:p>
            <a:pPr lvl="1" eaLnBrk="1" hangingPunct="1"/>
            <a:r>
              <a:rPr lang="en-US" altLang="en-US" dirty="0" smtClean="0"/>
              <a:t>Form 1040EZ</a:t>
            </a:r>
          </a:p>
          <a:p>
            <a:pPr eaLnBrk="1" hangingPunct="1"/>
            <a:r>
              <a:rPr lang="en-US" altLang="en-US" dirty="0" smtClean="0"/>
              <a:t>All follow the basic income tax formula</a:t>
            </a:r>
          </a:p>
          <a:p>
            <a:pPr eaLnBrk="1" hangingPunct="1"/>
            <a:r>
              <a:rPr lang="en-US" altLang="en-US" b="1" dirty="0" smtClean="0">
                <a:solidFill>
                  <a:srgbClr val="00B050"/>
                </a:solidFill>
              </a:rPr>
              <a:t>And then there are the State returns as well – can you say bank!</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Careers</a:t>
            </a:r>
            <a:endParaRPr lang="en-US" dirty="0"/>
          </a:p>
        </p:txBody>
      </p:sp>
      <p:sp>
        <p:nvSpPr>
          <p:cNvPr id="3" name="Content Placeholder 2"/>
          <p:cNvSpPr>
            <a:spLocks noGrp="1"/>
          </p:cNvSpPr>
          <p:nvPr>
            <p:ph idx="1"/>
          </p:nvPr>
        </p:nvSpPr>
        <p:spPr/>
        <p:txBody>
          <a:bodyPr/>
          <a:lstStyle/>
          <a:p>
            <a:r>
              <a:rPr lang="en-US" dirty="0" smtClean="0"/>
              <a:t>CPA – </a:t>
            </a:r>
            <a:r>
              <a:rPr lang="en-US" b="1" dirty="0" smtClean="0">
                <a:solidFill>
                  <a:srgbClr val="0070C0"/>
                </a:solidFill>
              </a:rPr>
              <a:t>Certified Public Accountant</a:t>
            </a:r>
          </a:p>
          <a:p>
            <a:pPr lvl="1"/>
            <a:r>
              <a:rPr lang="en-US" dirty="0" smtClean="0"/>
              <a:t>Internationally recognized certification</a:t>
            </a:r>
          </a:p>
          <a:p>
            <a:pPr lvl="1"/>
            <a:r>
              <a:rPr lang="en-US" dirty="0" smtClean="0"/>
              <a:t>Can lead to may exciting and well paying  career opportunities</a:t>
            </a:r>
          </a:p>
          <a:p>
            <a:pPr lvl="1"/>
            <a:r>
              <a:rPr lang="en-US" dirty="0" smtClean="0"/>
              <a:t>Average </a:t>
            </a:r>
            <a:r>
              <a:rPr lang="en-US" dirty="0" smtClean="0"/>
              <a:t>starting salary </a:t>
            </a:r>
            <a:r>
              <a:rPr lang="en-US" dirty="0" smtClean="0"/>
              <a:t>in San Diego for an accounting major with a BS degree &gt;$52K</a:t>
            </a:r>
          </a:p>
          <a:p>
            <a:r>
              <a:rPr lang="en-US" dirty="0" smtClean="0"/>
              <a:t>Other accounting certifications:</a:t>
            </a:r>
          </a:p>
          <a:p>
            <a:pPr lvl="1"/>
            <a:r>
              <a:rPr lang="en-US" b="1" dirty="0" smtClean="0">
                <a:solidFill>
                  <a:srgbClr val="0070C0"/>
                </a:solidFill>
              </a:rPr>
              <a:t>Certified Management Accountant </a:t>
            </a:r>
            <a:r>
              <a:rPr lang="en-US" dirty="0" smtClean="0"/>
              <a:t>(CMA)</a:t>
            </a:r>
          </a:p>
          <a:p>
            <a:pPr lvl="1"/>
            <a:r>
              <a:rPr lang="en-US" b="1" dirty="0" smtClean="0">
                <a:solidFill>
                  <a:srgbClr val="0070C0"/>
                </a:solidFill>
              </a:rPr>
              <a:t>Certified Internal Auditor </a:t>
            </a:r>
            <a:r>
              <a:rPr lang="en-US" dirty="0" smtClean="0"/>
              <a:t>(CIA)</a:t>
            </a:r>
          </a:p>
          <a:p>
            <a:pPr lvl="1"/>
            <a:endParaRPr lang="en-US" dirty="0" smtClean="0"/>
          </a:p>
          <a:p>
            <a:pPr marL="1371600" lvl="3" indent="0">
              <a:buNone/>
            </a:pPr>
            <a:r>
              <a:rPr lang="en-US" dirty="0"/>
              <a:t>	</a:t>
            </a:r>
            <a:r>
              <a:rPr lang="en-US" dirty="0" smtClean="0"/>
              <a:t>									</a:t>
            </a:r>
          </a:p>
          <a:p>
            <a:pPr lvl="1"/>
            <a:endParaRPr lang="en-US" dirty="0"/>
          </a:p>
          <a:p>
            <a:pPr lvl="1"/>
            <a:endParaRPr lang="en-US" dirty="0" smtClean="0"/>
          </a:p>
          <a:p>
            <a:pPr marL="457200" lvl="1" indent="0">
              <a:buNone/>
            </a:pPr>
            <a:endParaRPr lang="en-US" dirty="0"/>
          </a:p>
        </p:txBody>
      </p:sp>
    </p:spTree>
    <p:extLst>
      <p:ext uri="{BB962C8B-B14F-4D97-AF65-F5344CB8AC3E}">
        <p14:creationId xmlns:p14="http://schemas.microsoft.com/office/powerpoint/2010/main" val="13299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Careers</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https://www.youtube.com/watch?v=9I502zLYZXU</a:t>
            </a:r>
            <a:endParaRPr lang="en-US" dirty="0"/>
          </a:p>
        </p:txBody>
      </p:sp>
      <p:pic>
        <p:nvPicPr>
          <p:cNvPr id="3074" name="Picture 2" descr="C:\Users\mdeschamps\AppData\Local\Microsoft\Windows\Temporary Internet Files\Content.IE5\BJUBNJID\MC9002304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347865"/>
            <a:ext cx="5791200" cy="374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810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Accounting?</a:t>
            </a:r>
            <a:endParaRPr lang="en-US" dirty="0"/>
          </a:p>
        </p:txBody>
      </p:sp>
      <p:pic>
        <p:nvPicPr>
          <p:cNvPr id="6148" name="Picture 4" descr="C:\Users\mdeschamps\AppData\Local\Microsoft\Windows\Temporary Internet Files\Content.IE5\BJUBNJID\MP9003826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553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593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305800" cy="1143000"/>
          </a:xfrm>
        </p:spPr>
        <p:txBody>
          <a:bodyPr/>
          <a:lstStyle/>
          <a:p>
            <a:r>
              <a:rPr lang="en-US" dirty="0" smtClean="0"/>
              <a:t>Why Accounting?</a:t>
            </a:r>
            <a:br>
              <a:rPr lang="en-US" dirty="0" smtClean="0"/>
            </a:br>
            <a:endParaRPr lang="en-US" dirty="0"/>
          </a:p>
        </p:txBody>
      </p:sp>
      <p:sp>
        <p:nvSpPr>
          <p:cNvPr id="3" name="Content Placeholder 2"/>
          <p:cNvSpPr>
            <a:spLocks noGrp="1"/>
          </p:cNvSpPr>
          <p:nvPr>
            <p:ph idx="1"/>
          </p:nvPr>
        </p:nvSpPr>
        <p:spPr>
          <a:xfrm>
            <a:off x="1143000" y="1295400"/>
            <a:ext cx="7848600" cy="4830763"/>
          </a:xfrm>
        </p:spPr>
        <p:txBody>
          <a:bodyPr/>
          <a:lstStyle/>
          <a:p>
            <a:r>
              <a:rPr lang="en-US" sz="3600" dirty="0" smtClean="0"/>
              <a:t>Financial Literacy – what does that mean?</a:t>
            </a:r>
          </a:p>
          <a:p>
            <a:endParaRPr lang="en-US" dirty="0" smtClean="0"/>
          </a:p>
          <a:p>
            <a:r>
              <a:rPr lang="en-US" sz="3600" dirty="0" smtClean="0"/>
              <a:t>What does taxation have to do with me?</a:t>
            </a:r>
          </a:p>
          <a:p>
            <a:endParaRPr lang="en-US" dirty="0" smtClean="0"/>
          </a:p>
          <a:p>
            <a:r>
              <a:rPr lang="en-US" sz="3600" dirty="0" smtClean="0"/>
              <a:t>What can a career in accounting do for me?</a:t>
            </a:r>
            <a:endParaRPr lang="en-US" sz="3600" dirty="0"/>
          </a:p>
        </p:txBody>
      </p:sp>
    </p:spTree>
    <p:extLst>
      <p:ext uri="{BB962C8B-B14F-4D97-AF65-F5344CB8AC3E}">
        <p14:creationId xmlns:p14="http://schemas.microsoft.com/office/powerpoint/2010/main" val="4112780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Literacy</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Definition</a:t>
            </a:r>
            <a:r>
              <a:rPr lang="en-US" dirty="0" smtClean="0"/>
              <a:t> - </a:t>
            </a:r>
            <a:r>
              <a:rPr lang="en-US" dirty="0"/>
              <a:t>is the ability to understand how money works in the world: how someone manages to earn or make it, how that person manages it, how he/she invests it (</a:t>
            </a:r>
            <a:r>
              <a:rPr lang="en-US" i="1" dirty="0">
                <a:solidFill>
                  <a:srgbClr val="00B050"/>
                </a:solidFill>
              </a:rPr>
              <a:t>turn it into more</a:t>
            </a:r>
            <a:r>
              <a:rPr lang="en-US" dirty="0"/>
              <a:t>) and how that person donates it to help others. </a:t>
            </a:r>
          </a:p>
        </p:txBody>
      </p:sp>
      <p:pic>
        <p:nvPicPr>
          <p:cNvPr id="1027" name="Picture 3" descr="C:\Users\mdeschamps\AppData\Local\Microsoft\Windows\Temporary Internet Files\Content.IE5\H94GRS67\MC9004452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3048000" y="4508581"/>
            <a:ext cx="3657600" cy="178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54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Literacy Crisis</a:t>
            </a:r>
            <a:endParaRPr lang="en-US" dirty="0"/>
          </a:p>
        </p:txBody>
      </p:sp>
      <p:sp>
        <p:nvSpPr>
          <p:cNvPr id="3" name="Content Placeholder 2"/>
          <p:cNvSpPr>
            <a:spLocks noGrp="1"/>
          </p:cNvSpPr>
          <p:nvPr>
            <p:ph idx="1"/>
          </p:nvPr>
        </p:nvSpPr>
        <p:spPr/>
        <p:txBody>
          <a:bodyPr/>
          <a:lstStyle/>
          <a:p>
            <a:r>
              <a:rPr lang="en-US" b="1" dirty="0" smtClean="0"/>
              <a:t>Flunking - </a:t>
            </a:r>
            <a:r>
              <a:rPr lang="en-US" dirty="0" smtClean="0"/>
              <a:t> </a:t>
            </a:r>
            <a:r>
              <a:rPr lang="en-US" dirty="0"/>
              <a:t>Most Americans have extremely low levels of financial literacy, research suggests, despite its importance. </a:t>
            </a:r>
            <a:endParaRPr lang="en-US" dirty="0" smtClean="0"/>
          </a:p>
          <a:p>
            <a:r>
              <a:rPr lang="en-US" dirty="0" smtClean="0">
                <a:hlinkClick r:id="rId2"/>
              </a:rPr>
              <a:t>https://www.youtube.com/watch?v=21PuqepQ5Hk</a:t>
            </a:r>
            <a:endParaRPr lang="en-US" dirty="0"/>
          </a:p>
          <a:p>
            <a:endParaRPr lang="en-US" dirty="0"/>
          </a:p>
        </p:txBody>
      </p:sp>
      <p:pic>
        <p:nvPicPr>
          <p:cNvPr id="5122" name="Picture 2" descr="C:\Users\mdeschamps\AppData\Local\Microsoft\Windows\Temporary Internet Files\Content.IE5\ZT0VT96S\MC9000886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343400"/>
            <a:ext cx="4572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80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Literacy</a:t>
            </a:r>
            <a:endParaRPr lang="en-US" dirty="0"/>
          </a:p>
        </p:txBody>
      </p:sp>
      <p:sp>
        <p:nvSpPr>
          <p:cNvPr id="3" name="Content Placeholder 2"/>
          <p:cNvSpPr>
            <a:spLocks noGrp="1"/>
          </p:cNvSpPr>
          <p:nvPr>
            <p:ph idx="1"/>
          </p:nvPr>
        </p:nvSpPr>
        <p:spPr>
          <a:xfrm>
            <a:off x="1143000" y="1143000"/>
            <a:ext cx="7848600" cy="5105400"/>
          </a:xfrm>
        </p:spPr>
        <p:txBody>
          <a:bodyPr/>
          <a:lstStyle/>
          <a:p>
            <a:r>
              <a:rPr lang="en-US" b="1" dirty="0">
                <a:solidFill>
                  <a:srgbClr val="FF0000"/>
                </a:solidFill>
              </a:rPr>
              <a:t>BUS 147: Personal Finance</a:t>
            </a:r>
          </a:p>
          <a:p>
            <a:r>
              <a:rPr lang="en-US" dirty="0" smtClean="0"/>
              <a:t>This </a:t>
            </a:r>
            <a:r>
              <a:rPr lang="en-US" dirty="0"/>
              <a:t>course assists students in gaining the knowledge, tools, attitude, and skills needed to make informed lifelong financial decisions that will empower their lives. </a:t>
            </a:r>
          </a:p>
        </p:txBody>
      </p:sp>
      <p:pic>
        <p:nvPicPr>
          <p:cNvPr id="7171" name="Picture 3" descr="C:\Users\mdeschamps\AppData\Local\Microsoft\Windows\Temporary Internet Files\Content.IE5\HM41MCO2\MC9003702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267200"/>
            <a:ext cx="3657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36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en-US" altLang="en-US" dirty="0" smtClean="0"/>
              <a:t>Introduction to Taxation</a:t>
            </a:r>
          </a:p>
        </p:txBody>
      </p:sp>
      <p:sp>
        <p:nvSpPr>
          <p:cNvPr id="7171" name="Rectangle 3"/>
          <p:cNvSpPr>
            <a:spLocks noGrp="1" noChangeArrowheads="1"/>
          </p:cNvSpPr>
          <p:nvPr>
            <p:ph type="body" idx="4294967295"/>
          </p:nvPr>
        </p:nvSpPr>
        <p:spPr/>
        <p:txBody>
          <a:bodyPr/>
          <a:lstStyle/>
          <a:p>
            <a:pPr eaLnBrk="1" hangingPunct="1">
              <a:lnSpc>
                <a:spcPct val="90000"/>
              </a:lnSpc>
            </a:pPr>
            <a:r>
              <a:rPr lang="en-US" altLang="en-US" dirty="0" smtClean="0"/>
              <a:t>An income tax was first enacted in 1861 and repealed after the Civil War ended</a:t>
            </a:r>
          </a:p>
          <a:p>
            <a:pPr eaLnBrk="1" hangingPunct="1">
              <a:lnSpc>
                <a:spcPct val="90000"/>
              </a:lnSpc>
            </a:pPr>
            <a:r>
              <a:rPr lang="en-US" altLang="en-US" dirty="0" smtClean="0"/>
              <a:t>An income tax law was passed in 1894 and was rejected by the Supreme Court in 1895.</a:t>
            </a:r>
          </a:p>
          <a:p>
            <a:pPr eaLnBrk="1" hangingPunct="1">
              <a:lnSpc>
                <a:spcPct val="90000"/>
              </a:lnSpc>
            </a:pPr>
            <a:r>
              <a:rPr lang="en-US" altLang="en-US" b="1" dirty="0" smtClean="0">
                <a:solidFill>
                  <a:srgbClr val="FF3300"/>
                </a:solidFill>
              </a:rPr>
              <a:t>Sixteenth Amendment </a:t>
            </a:r>
            <a:r>
              <a:rPr lang="en-US" altLang="en-US" dirty="0" smtClean="0"/>
              <a:t>to the Constitution was passed in 1913</a:t>
            </a:r>
          </a:p>
          <a:p>
            <a:pPr lvl="1" eaLnBrk="1" hangingPunct="1">
              <a:lnSpc>
                <a:spcPct val="90000"/>
              </a:lnSpc>
            </a:pPr>
            <a:r>
              <a:rPr lang="en-US" altLang="en-US" dirty="0" smtClean="0"/>
              <a:t>This is the basis of modern income tax law</a:t>
            </a:r>
          </a:p>
        </p:txBody>
      </p:sp>
      <p:pic>
        <p:nvPicPr>
          <p:cNvPr id="8194" name="Picture 2" descr="C:\Users\mdeschamps\AppData\Local\Microsoft\Windows\Temporary Internet Files\Content.IE5\BJUBNJID\MM90039569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029200"/>
            <a:ext cx="43434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US" altLang="en-US" dirty="0" smtClean="0"/>
              <a:t>Taxation </a:t>
            </a:r>
          </a:p>
        </p:txBody>
      </p:sp>
      <p:sp>
        <p:nvSpPr>
          <p:cNvPr id="9219" name="Rectangle 3"/>
          <p:cNvSpPr>
            <a:spLocks noGrp="1" noChangeArrowheads="1"/>
          </p:cNvSpPr>
          <p:nvPr>
            <p:ph type="body" idx="4294967295"/>
          </p:nvPr>
        </p:nvSpPr>
        <p:spPr/>
        <p:txBody>
          <a:bodyPr/>
          <a:lstStyle/>
          <a:p>
            <a:pPr eaLnBrk="1" hangingPunct="1"/>
            <a:r>
              <a:rPr lang="en-US" altLang="en-US" dirty="0" smtClean="0"/>
              <a:t>About 145.6 million individual income tax returns were filed in 2011</a:t>
            </a:r>
          </a:p>
          <a:p>
            <a:pPr lvl="1" eaLnBrk="1" hangingPunct="1"/>
            <a:r>
              <a:rPr lang="en-US" altLang="en-US" dirty="0" smtClean="0"/>
              <a:t>Almost 83% were filed electronically</a:t>
            </a:r>
          </a:p>
          <a:p>
            <a:pPr eaLnBrk="1" hangingPunct="1"/>
            <a:r>
              <a:rPr lang="en-US" altLang="en-US" dirty="0" smtClean="0"/>
              <a:t>Individual income tax collections were about </a:t>
            </a:r>
            <a:r>
              <a:rPr lang="en-US" altLang="en-US" i="1" u="sng" dirty="0" smtClean="0"/>
              <a:t>$1.04 trillion in 2011 </a:t>
            </a:r>
            <a:r>
              <a:rPr lang="en-US" altLang="en-US" dirty="0" smtClean="0"/>
              <a:t>– </a:t>
            </a:r>
            <a:r>
              <a:rPr lang="en-US" altLang="en-US" i="1" dirty="0" smtClean="0">
                <a:solidFill>
                  <a:srgbClr val="FF0000"/>
                </a:solidFill>
              </a:rPr>
              <a:t>Uncle Sam took a lot of your money!!</a:t>
            </a:r>
          </a:p>
        </p:txBody>
      </p:sp>
      <p:pic>
        <p:nvPicPr>
          <p:cNvPr id="1026" name="Picture 2" descr="C:\Program Files (x86)\Microsoft Office\MEDIA\CAGCAT10\j028320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19600"/>
            <a:ext cx="3048000" cy="1938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Taxation </a:t>
            </a:r>
            <a:endParaRPr lang="en-US" dirty="0"/>
          </a:p>
        </p:txBody>
      </p:sp>
      <p:sp>
        <p:nvSpPr>
          <p:cNvPr id="3" name="Content Placeholder 2"/>
          <p:cNvSpPr>
            <a:spLocks noGrp="1"/>
          </p:cNvSpPr>
          <p:nvPr>
            <p:ph idx="1"/>
          </p:nvPr>
        </p:nvSpPr>
        <p:spPr/>
        <p:txBody>
          <a:bodyPr/>
          <a:lstStyle/>
          <a:p>
            <a:r>
              <a:rPr lang="en-US" dirty="0" smtClean="0"/>
              <a:t>But, if you can help people reduce the amount of money that they pay to the government – </a:t>
            </a:r>
            <a:r>
              <a:rPr lang="en-US" u="sng" dirty="0" smtClean="0">
                <a:solidFill>
                  <a:srgbClr val="FF0000"/>
                </a:solidFill>
              </a:rPr>
              <a:t>they will pay you!!</a:t>
            </a:r>
          </a:p>
          <a:p>
            <a:r>
              <a:rPr lang="en-US" dirty="0" smtClean="0"/>
              <a:t>Making good by doing good</a:t>
            </a:r>
            <a:endParaRPr lang="en-US" dirty="0"/>
          </a:p>
        </p:txBody>
      </p:sp>
      <p:pic>
        <p:nvPicPr>
          <p:cNvPr id="2050" name="Picture 2" descr="C:\Program Files (x86)\Microsoft Office\MEDIA\CAGCAT10\j029770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581400"/>
            <a:ext cx="3505200" cy="204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87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Taxation</a:t>
            </a:r>
            <a:endParaRPr lang="en-US" dirty="0"/>
          </a:p>
        </p:txBody>
      </p:sp>
      <p:sp>
        <p:nvSpPr>
          <p:cNvPr id="3" name="Content Placeholder 2"/>
          <p:cNvSpPr>
            <a:spLocks noGrp="1"/>
          </p:cNvSpPr>
          <p:nvPr>
            <p:ph idx="1"/>
          </p:nvPr>
        </p:nvSpPr>
        <p:spPr/>
        <p:txBody>
          <a:bodyPr/>
          <a:lstStyle/>
          <a:p>
            <a:r>
              <a:rPr lang="en-US" dirty="0" smtClean="0">
                <a:solidFill>
                  <a:srgbClr val="FF3300"/>
                </a:solidFill>
              </a:rPr>
              <a:t>Become a California Registered Tax Preparer (CRTP)</a:t>
            </a:r>
            <a:r>
              <a:rPr lang="en-US" dirty="0" smtClean="0"/>
              <a:t> – meaning that you can charge </a:t>
            </a:r>
            <a:r>
              <a:rPr lang="en-US" b="1" dirty="0" smtClean="0">
                <a:solidFill>
                  <a:srgbClr val="00B050"/>
                </a:solidFill>
              </a:rPr>
              <a:t>$$$$</a:t>
            </a:r>
            <a:r>
              <a:rPr lang="en-US" dirty="0" smtClean="0"/>
              <a:t> for doing returns -  just by taking just one class here at MiraCosta College </a:t>
            </a:r>
          </a:p>
          <a:p>
            <a:r>
              <a:rPr lang="en-US" b="1" dirty="0" smtClean="0">
                <a:solidFill>
                  <a:srgbClr val="FF3300"/>
                </a:solidFill>
              </a:rPr>
              <a:t>ACCT 145 – Individual Income Tax</a:t>
            </a:r>
            <a:endParaRPr lang="en-US" b="1" dirty="0">
              <a:solidFill>
                <a:srgbClr val="FF3300"/>
              </a:solidFill>
            </a:endParaRPr>
          </a:p>
        </p:txBody>
      </p:sp>
      <p:pic>
        <p:nvPicPr>
          <p:cNvPr id="4098" name="Picture 2" descr="C:\Users\mdeschamps\AppData\Local\Microsoft\Windows\Temporary Internet Files\Content.IE5\HM41MCO2\MM91000108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419600"/>
            <a:ext cx="38862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977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uz2007">
  <a:themeElements>
    <a:clrScheme name="Cruz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ruz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uz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uz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uz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uz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uz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uz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uz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uz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uz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uz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uz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uz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6128</TotalTime>
  <Words>570</Words>
  <Application>Microsoft Office PowerPoint</Application>
  <PresentationFormat>On-screen Show (4:3)</PresentationFormat>
  <Paragraphs>70</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Cruz2007</vt:lpstr>
      <vt:lpstr>PowerPoint Presentation</vt:lpstr>
      <vt:lpstr>Why Accounting? </vt:lpstr>
      <vt:lpstr>Financial Literacy</vt:lpstr>
      <vt:lpstr>Financial Literacy Crisis</vt:lpstr>
      <vt:lpstr>Financial Literacy</vt:lpstr>
      <vt:lpstr>Introduction to Taxation</vt:lpstr>
      <vt:lpstr>Taxation </vt:lpstr>
      <vt:lpstr>Taxation </vt:lpstr>
      <vt:lpstr>Taxation</vt:lpstr>
      <vt:lpstr>The Income Tax Formula</vt:lpstr>
      <vt:lpstr>PowerPoint Presentation</vt:lpstr>
      <vt:lpstr>Taxation</vt:lpstr>
      <vt:lpstr>Accounting Careers</vt:lpstr>
      <vt:lpstr>Accounting Careers</vt:lpstr>
      <vt:lpstr>Why Accounting?</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REASONS TO TAKE THIS ACCOUNTING CLASS</dc:title>
  <dc:creator>Preferred Customer</dc:creator>
  <cp:lastModifiedBy>MiraCosta College</cp:lastModifiedBy>
  <cp:revision>177</cp:revision>
  <cp:lastPrinted>1999-08-20T22:10:54Z</cp:lastPrinted>
  <dcterms:created xsi:type="dcterms:W3CDTF">1998-01-21T17:06:16Z</dcterms:created>
  <dcterms:modified xsi:type="dcterms:W3CDTF">2014-04-11T02:11:06Z</dcterms:modified>
</cp:coreProperties>
</file>